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8" r:id="rId3"/>
    <p:sldId id="296" r:id="rId4"/>
    <p:sldId id="295" r:id="rId5"/>
    <p:sldId id="283" r:id="rId6"/>
    <p:sldId id="284" r:id="rId7"/>
    <p:sldId id="260" r:id="rId8"/>
    <p:sldId id="273" r:id="rId9"/>
    <p:sldId id="261" r:id="rId10"/>
    <p:sldId id="274" r:id="rId11"/>
    <p:sldId id="264" r:id="rId12"/>
    <p:sldId id="276" r:id="rId13"/>
    <p:sldId id="285" r:id="rId14"/>
    <p:sldId id="287" r:id="rId15"/>
    <p:sldId id="290" r:id="rId16"/>
    <p:sldId id="292" r:id="rId17"/>
    <p:sldId id="29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A9F2B-2575-4AC9-8755-DFA179195942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70F4-7F2D-4A69-99FC-9955648DA5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938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70F4-7F2D-4A69-99FC-9955648DA5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70F4-7F2D-4A69-99FC-9955648DA5B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30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70F4-7F2D-4A69-99FC-9955648DA5B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B0BFDE-2250-4A29-B277-7F26A1670CC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04CC2A-DB81-49B8-AA29-7A03F0152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0725" y="98012"/>
            <a:ext cx="2544001" cy="2170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8234" y="1972234"/>
            <a:ext cx="11369521" cy="129783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результатах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 работы по противодействию коррупции в 2022 году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5839" y="3355883"/>
            <a:ext cx="4866686" cy="324445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4220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На учебе муниципальных служащих регулярно рассматриваются вопросы законодательства о противодействии коррупции в Российской Федерации и  практики применения </a:t>
            </a:r>
            <a:r>
              <a:rPr lang="ru-RU" sz="1800" dirty="0" err="1" smtClean="0">
                <a:latin typeface="Liberation Serif" pitchFamily="18" charset="0"/>
                <a:cs typeface="Times New Roman" pitchFamily="18" charset="0"/>
              </a:rPr>
              <a:t>антикоррупционного</a:t>
            </a:r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законодательства;</a:t>
            </a: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Администрацией Пышминского городского округа оказывается методическая помощь муниципальным организациям в реализации </a:t>
            </a:r>
            <a:r>
              <a:rPr lang="ru-RU" sz="1800" dirty="0" err="1" smtClean="0">
                <a:latin typeface="Liberation Serif" pitchFamily="18" charset="0"/>
                <a:cs typeface="Times New Roman" pitchFamily="18" charset="0"/>
              </a:rPr>
              <a:t>антикоррупционного</a:t>
            </a:r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законодательства;</a:t>
            </a: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В 2022 году  проводились семинары-совещания, на которых муниципальные служащие информировались об актуальных вопросах противодействия коррупции.</a:t>
            </a: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В администрации Пышминского городского округа действует «телефон доверия» по фактам коррупционных проявлений со стороны сотрудников администрации Пышминского городского округа и муниципальных организаций. </a:t>
            </a: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Звонков на «телефон доверия» по фактам коррупционных проявлений со стороны сотрудников администрации Пышминского городского округа и муниципальных организаций в отчетном периоде не поступало.</a:t>
            </a:r>
          </a:p>
          <a:p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90281" y="296803"/>
            <a:ext cx="11026589" cy="967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2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1691016"/>
            <a:ext cx="1075764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8288" algn="just"/>
            <a:r>
              <a:rPr lang="ru-RU" dirty="0" smtClean="0">
                <a:latin typeface="Liberation Serif" pitchFamily="18" charset="0"/>
              </a:rPr>
              <a:t>Ежегодно 9 декабря, в Международный день борьбы с коррупцией, проводится консультирование граждан по вопросам законодательства Российской Федерации, регулирования вопросов о противодействии коррупции.</a:t>
            </a:r>
          </a:p>
          <a:p>
            <a:pPr algn="just"/>
            <a:endParaRPr lang="ru-RU" dirty="0" smtClean="0">
              <a:latin typeface="Liberation Serif" pitchFamily="18" charset="0"/>
            </a:endParaRPr>
          </a:p>
          <a:p>
            <a:pPr algn="just"/>
            <a:endParaRPr lang="ru-RU" dirty="0" smtClean="0">
              <a:latin typeface="Liberation Serif" pitchFamily="18" charset="0"/>
            </a:endParaRPr>
          </a:p>
          <a:p>
            <a:pPr indent="268288" algn="just"/>
            <a:r>
              <a:rPr lang="ru-RU" dirty="0" smtClean="0">
                <a:latin typeface="Liberation Serif" pitchFamily="18" charset="0"/>
              </a:rPr>
              <a:t>В рамках Международного дня борьбы с коррупцией в образовательных организациях Пышминского городского округа прошел конкурс рисунков. Лучшие работы отмечены благодарственными письмами главы Пышминского городского округа и размещены на официальном сайте Пышминского городского округа в сети Интернет.</a:t>
            </a:r>
            <a:endParaRPr lang="ru-RU" dirty="0">
              <a:latin typeface="Liberation Serif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1341" y="304799"/>
            <a:ext cx="11304494" cy="104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7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39270" y="821408"/>
            <a:ext cx="1153757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 рамках реализации подпункта «в» пункта 17 Национального плана противодействия коррупции с января 2019 года лица, претендующие на замещение должностей или замещающие должности, осуществление полномочий по которым влечет за собой обязанность представлять сведения о доходах, расходах, об имуществе и обязательствах имущественного характера, заполнили  представляемые справки о доходах, расходах, об имуществе и обязательствах имущественного характера с использованием специального программного обеспечения «Справки БК».      </a:t>
            </a:r>
          </a:p>
          <a:p>
            <a:pPr indent="447675"/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55 муниципальных служащих представили сведения о своих доходах, об имуществе и обязательствах имущественного характера. Сведения размещены на официальном сайте Пышминского городского округа.</a:t>
            </a:r>
          </a:p>
          <a:p>
            <a:pPr indent="447675"/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6 руководителей муниципальных учреждений представили сведения о своих доходах, об имуществе и обязательствах имущественного характера. Сведения размещены на официальном сайте Пышминского городского округа. 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Проведены проверки сведений о доходах, об имуществе и обязательствах имущественного характера, представленных муниципальными служащими в отношении себя, своих супруга (супруги) и несовершеннолетних детей.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Проведены проверки соблюдения ограничений и запретов, установленных законодательством о муниципальной службе.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  органах местного самоуправления  Пышминского городского округа введены в практику конкурсные процедуры при назначении на должности муниципальной службы и включении в кадровый резерв.</a:t>
            </a:r>
          </a:p>
          <a:p>
            <a:pPr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Вопросы законодательства о противодействии коррупции включены в тестовые задания и примерный перечень вопросов при проведении аттестации муниципальных служащих.</a:t>
            </a:r>
          </a:p>
          <a:p>
            <a:pPr indent="447675"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Обеспечено соблюдение Соглашения от 16.01.2015 № 23 между  Свердловской областью  и  </a:t>
            </a:r>
            <a:r>
              <a:rPr lang="ru-RU" sz="1600" dirty="0" err="1" smtClean="0">
                <a:latin typeface="Liberation Serif" pitchFamily="18" charset="0"/>
                <a:cs typeface="Times New Roman" pitchFamily="18" charset="0"/>
              </a:rPr>
              <a:t>Пышминским</a:t>
            </a:r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 городским округом о передаче Департаменту  государственных закупок  Свердловской области полномочий на определение поставщиков  (подрядчиков, исполнителей) при расходовании средств  субсидий, предоставляемых  из областного бюджета, если начальная (максимальная) цена контракта  составляет 5 миллионов рублей и более.</a:t>
            </a:r>
          </a:p>
          <a:p>
            <a:pPr indent="447675"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Во все муниципальные учреждения и предприятия  направлена информация о возможности использования при осуществлении закупок для обеспечения нужд типовых контрактов, утвержденных приказами Департамента государственных закупок Свердловской области.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93058" y="188259"/>
            <a:ext cx="11170024" cy="8785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81318" y="1309897"/>
            <a:ext cx="7025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На официальном сайте Пышминского городского округа в разделе  «Противодействие коррупции» размещены международные,  муниципальные нормативные правовые и иные акты в сфере противодействия коррупции, размещены  ссылки  на официальный интернет-портал правовой информации http://pravo.gov.ru/,   на официальный интернет–портал Свердловской области,  размещены проекты  нормативных правовых актов для проведения независимой антикоррупционной экспертизы, результаты антикоррупционной экспертизы.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 разделе размещаются  сведения о доходах, об имуществе и обязательствах имущественного характера лиц,  обязанных  размещать эти сведения в соответствии с законодательством Российской Федерации и муниципальными правовыми актами Пышминского городского округа.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Также в данном разделе    размещается вся информация о деятельности по противодействию коррупции, в том числе о деятельности комиссии по противодействию коррупции, планы работы данной комиссии, ежеквартальная информация о принятых в Пышминском городском округе мерах по противодействию коррупции, методические материалы по направлению противодействия коррупции, обзоры судебных решений и информации, размещенной на официальном сайте прокуратуры Свердловской области, по вопросам противодействия коррупции,  социальные ролики по антикоррупционной тематике. </a:t>
            </a: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7893" y="1783109"/>
            <a:ext cx="4052393" cy="282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439271" y="134471"/>
            <a:ext cx="11313458" cy="92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 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2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7882" y="1482815"/>
            <a:ext cx="109190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 целях обеспечения прозрачности деятельности  органов местного самоуправления на официальном сайте Пышминского городского округа в информационно - телекоммуникационной сети «Интернет» размещаются ссылки  на официальный интернет-портал правовой информации http://pravo.gov.ru/,   на официальный интернет – портал Свердловской области, а также размещены проекты  муниципальных правовых актов  с указанием электронного адреса  для приема  сообщений о замечаниях и предложениях к ним,  отчетов об итогах и эффективности реализации деятельности мероприятий по противодействию коррупции в Пышминском городском округе,  информация о деятельности комиссии  по соблюдению требований к служебному поведению и урегулированию конфликта интересов, информация о проведении опроса по уровню восприятия коррупции в Пышминском городском округе, заблаговременное опубликование информации о планируемых мероприятиях, проводимых на территории Свердловской области, Пышминского городского округа, возможных формах участия в них граждан и институтах гражданского общества, сведения о лицах,  ответственных за подготовку  и проведение мероприятий, их контактные данные и т.д.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Информация по </a:t>
            </a:r>
            <a:r>
              <a:rPr lang="ru-RU" sz="1600" dirty="0" err="1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антикоррупционному</a:t>
            </a:r>
            <a:r>
              <a:rPr lang="ru-RU" sz="1600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 направлению размещена в информационном бюллетене администрации Пышминского городского округа (март 2022 года).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3741" y="296802"/>
            <a:ext cx="109131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1340" y="1064704"/>
            <a:ext cx="1153711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/>
              <a:t> </a:t>
            </a:r>
            <a:r>
              <a:rPr lang="ru-RU" sz="1600" dirty="0" smtClean="0">
                <a:latin typeface="Liberation Serif" pitchFamily="18" charset="0"/>
              </a:rPr>
              <a:t>В Пышминском городском округе осуществляется мониторинг ситуации и эффективности принимаемых мер по противодействию коррупции. Ежегодно проводятся социологические опросы об уровне коррупции (бытовой, деловой, внутренней), анализ обращений граждан, изучается статистическая отчетность о выявленных коррупционных нарушениях на территории Пышминского городского округа, обобщаются результаты проверок.</a:t>
            </a:r>
          </a:p>
          <a:p>
            <a:pPr algn="just"/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      В декабре 2022 года проведен социологический опрос об уровне коррумпированности органов местного самоуправления, организаций в Пышминском городском округе, приняли участие 142 человека. </a:t>
            </a: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Из них: 22 мужчины, 120 женщин.</a:t>
            </a:r>
          </a:p>
          <a:p>
            <a:pPr algn="just"/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 Большинство респондентов указали, что в органах власти, учреждениях и организациях Пышминского городского округа низкий уровень коррупции («</a:t>
            </a:r>
            <a:r>
              <a:rPr lang="ru-RU" sz="1600" dirty="0" err="1" smtClean="0">
                <a:latin typeface="Liberation Serif" pitchFamily="18" charset="0"/>
              </a:rPr>
              <a:t>коррупции</a:t>
            </a:r>
            <a:r>
              <a:rPr lang="ru-RU" sz="1600" dirty="0" smtClean="0">
                <a:latin typeface="Liberation Serif" pitchFamily="18" charset="0"/>
              </a:rPr>
              <a:t> нет», уровень коррупции «низкий» и «ниже среднего»). </a:t>
            </a:r>
          </a:p>
          <a:p>
            <a:pPr algn="just"/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         При анализе качественных показателей большинство респондентов (82,3%), на вопрос «В какую сторону за последний год изменился уровень коррупции, если судить по Вашему опыту, опыту близких, знакомых, по рассказам окружающих» поставили отметку в графе «уменьшился», 11,7% - «затрудняюсь с ответом», 5,8% отметили, что в Пышминском районе уровень коррупции остался прежний.</a:t>
            </a:r>
          </a:p>
          <a:p>
            <a:pPr algn="just"/>
            <a:endParaRPr lang="ru-RU" sz="1600" dirty="0" smtClean="0">
              <a:latin typeface="Liberation Serif" pitchFamily="18" charset="0"/>
            </a:endParaRPr>
          </a:p>
          <a:p>
            <a:pPr indent="447675" algn="just"/>
            <a:r>
              <a:rPr lang="ru-RU" sz="1600" dirty="0" smtClean="0">
                <a:latin typeface="Liberation Serif" pitchFamily="18" charset="0"/>
              </a:rPr>
              <a:t>Чаще всего респонденты говорят о средней или высокой  эффективности </a:t>
            </a:r>
            <a:r>
              <a:rPr lang="ru-RU" sz="1600" dirty="0" err="1" smtClean="0">
                <a:latin typeface="Liberation Serif" pitchFamily="18" charset="0"/>
              </a:rPr>
              <a:t>антикоррупционных</a:t>
            </a:r>
            <a:r>
              <a:rPr lang="ru-RU" sz="1600" dirty="0" smtClean="0">
                <a:latin typeface="Liberation Serif" pitchFamily="18" charset="0"/>
              </a:rPr>
              <a:t> мер в Пышминском  городском округе.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08212" y="296803"/>
            <a:ext cx="10778670" cy="922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Социологические опросы об уровне коррупции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15788" y="1898855"/>
            <a:ext cx="107982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8775"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Регулярно в газете «Пышминские вести» публикуется информация о деятельности главы, администрации Пышминского городского округа. Также регулярно  публикуется информация о возможности получения информации  на сайте Пышминского городского округа. </a:t>
            </a:r>
          </a:p>
          <a:p>
            <a:pPr indent="358775"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indent="358775"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В Пышминском городском  округе проводятся мероприятия  по освещению в средствах массовой информации принимаемых </a:t>
            </a:r>
            <a:r>
              <a:rPr lang="ru-RU" sz="1600" dirty="0" err="1" smtClean="0">
                <a:latin typeface="Liberation Serif" pitchFamily="18" charset="0"/>
                <a:cs typeface="Times New Roman" pitchFamily="18" charset="0"/>
              </a:rPr>
              <a:t>антикоррупционных</a:t>
            </a:r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 мер, в том числе издание и распространение печатной продукции.</a:t>
            </a:r>
          </a:p>
          <a:p>
            <a:pPr indent="358775"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indent="358775" algn="just"/>
            <a:r>
              <a:rPr lang="ru-RU" sz="1600" dirty="0" smtClean="0">
                <a:latin typeface="Liberation Serif" pitchFamily="18" charset="0"/>
              </a:rPr>
              <a:t>В газете «Пышминские вести» за 2022 год опубликовано 11 материалов антикоррупционной направленности, а так же на официальной странице газеты в социальной сети «</a:t>
            </a:r>
            <a:r>
              <a:rPr lang="ru-RU" sz="1600" dirty="0" err="1" smtClean="0">
                <a:latin typeface="Liberation Serif" pitchFamily="18" charset="0"/>
              </a:rPr>
              <a:t>Вконтакте</a:t>
            </a:r>
            <a:r>
              <a:rPr lang="ru-RU" sz="1600" dirty="0" smtClean="0">
                <a:latin typeface="Liberation Serif" pitchFamily="18" charset="0"/>
              </a:rPr>
              <a:t>» в сети Интернет опубликовано 7 постов антикоррупционной направленности. Кроме того, 55 мероприятий по противодействию коррупции, в виде социальных роликов, размещено на информационном портале Пышминского городского округа «Твой район».</a:t>
            </a:r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  </a:t>
            </a:r>
            <a:endParaRPr lang="ru-RU" sz="1600" dirty="0"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2353" y="296802"/>
            <a:ext cx="108145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63388" y="1330321"/>
            <a:ext cx="1114313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Взаимодействие с институтами  гражданского общества  является одним из важнейших направлений в сфере противодействия коррупции, представляя собой один из механизмов общественного контроля в сфере противодействия коррупции. </a:t>
            </a:r>
          </a:p>
          <a:p>
            <a:pPr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Формы взаимодействия  с институтами гражданского общества в сфере противодействия коррупции подразделяются на взаимодействие информационное, организационное  и экономическое. </a:t>
            </a:r>
          </a:p>
          <a:p>
            <a:pPr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Постановлением администрации Пышминского городского округа  от 15.01.2019 № 12  утверждена концепция  взаимодействия органов местного самоуправления и институтов гражданского общества Пышминского городского округа в сфере противодействия коррупции.</a:t>
            </a:r>
          </a:p>
          <a:p>
            <a:pPr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Представители общественности входят в состав почти всех коллегиальных органов администрации Пышминского городского округа. </a:t>
            </a:r>
          </a:p>
          <a:p>
            <a:pPr algn="just"/>
            <a:endParaRPr lang="ru-RU" sz="16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  <a:cs typeface="Times New Roman" pitchFamily="18" charset="0"/>
              </a:rPr>
              <a:t>В целях повышения  эффективности мер  по предупреждению, выявлению и пресечению коррупционных проявлений  между администрацией  Пышминского городского округа  и   Общественной организацией  ветеранов войны, труда, боевых действий, государственной службы, пенсионеров Пышминского городского округа,  с  Молодежной Думой Пышминского городского округа  и некоммерческой  организацией Пышминского городского округа  «Станичное казачье общество «Станица Пышминская» заключено СОГЛАШЕНИЕ   о взаимодействии.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8565" y="296802"/>
            <a:ext cx="108683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46" y="295836"/>
            <a:ext cx="11663083" cy="4661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антикоррупционных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механизмов 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Liberation Serif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124" y="809636"/>
            <a:ext cx="811085" cy="107741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86335" y="1208916"/>
            <a:ext cx="1070654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000"/>
              </a:spcBef>
            </a:pPr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6.10.2003  № 131-ФЗ «Об общих принципах организации местного самоуправления в Российской Федерации»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5059" y="2259106"/>
            <a:ext cx="1066656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000"/>
              </a:spcBef>
            </a:pPr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02.03. 2007 № 25-ФЗ «О муниципальной службе в Российской Федерации»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46094" y="3756212"/>
            <a:ext cx="10652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29.06.2018 № 378  «О Национальном плане противодействия коррупции на 2018 - 2020 годы»</a:t>
            </a:r>
            <a:endParaRPr lang="ru-RU" b="1" dirty="0">
              <a:latin typeface="Liberation Serif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9881" y="4670612"/>
            <a:ext cx="1055074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000"/>
              </a:spcBef>
            </a:pPr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Свердловской области от 20 февраля 2009 года № 2-ОЗ «О противодействии коррупции в Свердловской области»</a:t>
            </a:r>
            <a:endParaRPr lang="ru-RU" b="1" dirty="0">
              <a:solidFill>
                <a:prstClr val="black"/>
              </a:solidFill>
              <a:latin typeface="Liberation Serif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125" y="1709739"/>
            <a:ext cx="811085" cy="107741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019" y="2571309"/>
            <a:ext cx="811085" cy="107741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66" y="4274954"/>
            <a:ext cx="811085" cy="1077411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246002" y="3039034"/>
            <a:ext cx="8362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25.12.2008 № 273-ФЗ  «О противодействии коррупции»</a:t>
            </a:r>
            <a:endParaRPr lang="ru-RU" b="1" dirty="0">
              <a:latin typeface="Liberation Serif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251" y="3398743"/>
            <a:ext cx="811085" cy="107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7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90" y="744071"/>
            <a:ext cx="11269683" cy="13446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антикоррупционной экспертизы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4390" y="815789"/>
            <a:ext cx="112815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В рамках реализации предусмотренных планом противодействия коррупции  на территории Пышминского городского округа мероприятий нормативно-правового и организационного обеспечения антикоррупционной деятельности в отчетном периоде проведена работа по совершенствованию нормативной базы в области противодействия коррупции, приведению ее в соответствие федеральному законодательству.</a:t>
            </a:r>
          </a:p>
          <a:p>
            <a:pPr algn="just"/>
            <a:endParaRPr lang="ru-RU" dirty="0" smtClean="0">
              <a:latin typeface="Liberation Serif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Антикоррупционная</a:t>
            </a: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экспертиза нормативных правовых актов (проектов нормативных правовых актов) в рамках реализации полномочий, установленных Федеральным законом от 17 июля 2009 года № 172-ФЗ «Об антикоррупционной экспертизе нормативных правовых актов и проектов нормативных правовых актов», проводится прокуратурой Пышминского района,  главным управлением Министерства юстиции Российской Федерации по Свердловской области, органами местного самоуправления Пышминского городского округа.</a:t>
            </a:r>
          </a:p>
          <a:p>
            <a:pPr algn="just"/>
            <a:endParaRPr lang="ru-RU" dirty="0" smtClean="0">
              <a:latin typeface="Liberation Serif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В целях обеспечения возможности общественного обсуждения и проведения независимой антикоррупционной экспертизы проектов нормативных правовых актов, разработчиками которых являются органы местного самоуправления Пышминского городского округа, на официальном сайте Пышминского городского округа (</a:t>
            </a:r>
            <a:r>
              <a:rPr lang="en-US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www.</a:t>
            </a:r>
            <a:r>
              <a:rPr lang="ru-RU" dirty="0" err="1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пышминский-го.рф</a:t>
            </a: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) создан раздел  «Общественное обсуждение».</a:t>
            </a:r>
          </a:p>
          <a:p>
            <a:pPr algn="just"/>
            <a:endParaRPr lang="ru-RU" dirty="0" smtClean="0">
              <a:latin typeface="Liberation Serif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В органы местного самоуправления за период с 1 января 2022 года по 29 декабря 2022 года заключения по итогам независимой антикоррупционной экспертизы правовых актов и их проектов не поступали.</a:t>
            </a:r>
          </a:p>
        </p:txBody>
      </p:sp>
    </p:spTree>
    <p:extLst>
      <p:ext uri="{BB962C8B-B14F-4D97-AF65-F5344CB8AC3E}">
        <p14:creationId xmlns:p14="http://schemas.microsoft.com/office/powerpoint/2010/main" xmlns="" val="18910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90" y="519953"/>
            <a:ext cx="11269683" cy="421341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по координации работы по противодействию коррупции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893" y="1093695"/>
            <a:ext cx="10913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Liberation Serif" pitchFamily="18" charset="0"/>
              </a:rPr>
              <a:t>Координация деятельности в сфере противодействия коррупции в Пышминском городском округе в 2022 году осуществлялась Комиссией в соответствии с Положением о комиссии, утвержденным постановлением администрации Пышминского городского округа от 01.02.2016 № 35.</a:t>
            </a:r>
          </a:p>
          <a:p>
            <a:pPr algn="just"/>
            <a:endParaRPr lang="ru-RU" dirty="0" smtClean="0">
              <a:latin typeface="Liberation Serif" pitchFamily="18" charset="0"/>
            </a:endParaRPr>
          </a:p>
          <a:p>
            <a:pPr algn="just"/>
            <a:r>
              <a:rPr lang="ru-RU" dirty="0" smtClean="0">
                <a:latin typeface="Liberation Serif" pitchFamily="18" charset="0"/>
              </a:rPr>
              <a:t>Состав Комиссии утвержден постановлением администрации Пышминского городского округа  от 09.04.2018 № 217, с изменениями, внесенными постановлениями администрациями Пышминского городского округа от 10.08.2018 №496, от 25.10.2018 №633, от 20.08.2019 №547, от 04.09.2019 №571, от 28.07.2020 №445, от 15.09.2020 №551, от 23.06.2021 №376, от 07.11.2022 №830, от 22.11.2022 №897, от 20.12.2022 №992.</a:t>
            </a:r>
          </a:p>
          <a:p>
            <a:pPr algn="just"/>
            <a:endParaRPr lang="ru-RU" dirty="0" smtClean="0">
              <a:latin typeface="Liberation Serif" pitchFamily="18" charset="0"/>
            </a:endParaRPr>
          </a:p>
          <a:p>
            <a:r>
              <a:rPr lang="ru-RU" dirty="0" smtClean="0">
                <a:latin typeface="Liberation Serif" pitchFamily="18" charset="0"/>
              </a:rPr>
              <a:t>Комиссией проведен анализ состояния и результаты работы по противодействию коррупции на территории Пышминского городского округа, заслушаны должностные лица органов местного самоуправления, государственных органов, учреждений и организаций на территории Пышминского городского округа по вопросам борьбы с коррупцией, подготовлены рекомендации по усилению борьбы с коррупцией и т.д.</a:t>
            </a:r>
          </a:p>
          <a:p>
            <a:endParaRPr lang="ru-RU" dirty="0" smtClean="0">
              <a:latin typeface="Liberation Serif" pitchFamily="18" charset="0"/>
            </a:endParaRPr>
          </a:p>
          <a:p>
            <a:r>
              <a:rPr lang="ru-RU" dirty="0" smtClean="0">
                <a:latin typeface="Liberation Serif" pitchFamily="18" charset="0"/>
              </a:rPr>
              <a:t>В отчетном периоде проведено четыре заседания комиссии.</a:t>
            </a:r>
            <a:endParaRPr lang="ru-RU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0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385481"/>
            <a:ext cx="11269683" cy="33169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комиссии по координации работы по противодействию коррупции в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3413" y="760021"/>
            <a:ext cx="112238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На заседаниях Комиссии рассмотрены вопросы в сфере противодействия коррупции: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 роли общественных институтов в формировании нетерпимости к коррупционному поведению в предпринимательской среде;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Об организации работы по предупреждению коррупции  в муниципальных учреждениях и  предприятиях Пышминского городского округа;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Об антикоррупционной экспертизе проектов муниципальных нормативных правовых актов, проводимой прокуратурой Пышминского района;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 соблюдении требований о предотвращении и урегулировании конфликта интересов на муниципальной службе;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Анализ публикаций  в газете «Пышминские вести» по вопросам борьбы с коррупцией;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 правоприменительной практике по результатам вступивших в законную силу решений судов о признании недействительными нормативных правовых актов, незаконными решений и действий (бездействия) органов местного самоуправления Пышминского городского округа, муниципальных учреждений и  их должностных лиц в целях выработки и принятия мер по предупреждению  и устранению причин выявленных нарушений;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 О результатах проведения антикоррупционной экспертизы муниципальных правовых актов органов местного самоуправления Пышминского городского округа в 2022 году;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Liberation Serif" pitchFamily="18" charset="0"/>
                <a:ea typeface="Times New Roman" panose="02020603050405020304" pitchFamily="18" charset="0"/>
                <a:cs typeface="Times New Roman" pitchFamily="18" charset="0"/>
              </a:rPr>
              <a:t>  Итоги выполнения Плана работы по противодействию коррупции в Пышминском городском округе.</a:t>
            </a:r>
          </a:p>
        </p:txBody>
      </p:sp>
    </p:spTree>
    <p:extLst>
      <p:ext uri="{BB962C8B-B14F-4D97-AF65-F5344CB8AC3E}">
        <p14:creationId xmlns:p14="http://schemas.microsoft.com/office/powerpoint/2010/main" xmlns="" val="18910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600" y="1030941"/>
            <a:ext cx="10972800" cy="4976351"/>
          </a:xfrm>
        </p:spPr>
        <p:txBody>
          <a:bodyPr>
            <a:normAutofit/>
          </a:bodyPr>
          <a:lstStyle/>
          <a:p>
            <a:pPr marL="88900" indent="20638" algn="just">
              <a:buNone/>
            </a:pPr>
            <a:r>
              <a:rPr lang="ru-RU" sz="1800" dirty="0" smtClean="0">
                <a:latin typeface="Liberation Serif" pitchFamily="18" charset="0"/>
              </a:rPr>
              <a:t>В рамках реализации полномочий Комиссией выполнены следующие мероприятия:</a:t>
            </a:r>
          </a:p>
          <a:p>
            <a:pPr marL="88900" indent="20638" algn="just">
              <a:buNone/>
            </a:pPr>
            <a:endParaRPr lang="ru-RU" sz="1800" dirty="0" smtClean="0">
              <a:latin typeface="Liberation Serif" pitchFamily="18" charset="0"/>
            </a:endParaRPr>
          </a:p>
          <a:p>
            <a:pPr marL="88900" indent="20638" algn="just">
              <a:buNone/>
            </a:pPr>
            <a:r>
              <a:rPr lang="ru-RU" sz="1800" dirty="0" smtClean="0">
                <a:latin typeface="Liberation Serif" pitchFamily="18" charset="0"/>
              </a:rPr>
              <a:t>Осуществлен анализ исполнения лицами, замещающими должности муниципальной службы категории «руководители», запрета на участие в управлении некоммерческой организацией;</a:t>
            </a:r>
          </a:p>
          <a:p>
            <a:pPr algn="just">
              <a:buNone/>
            </a:pPr>
            <a:endParaRPr lang="ru-RU" sz="1800" dirty="0" smtClean="0">
              <a:latin typeface="Liberation Serif" pitchFamily="18" charset="0"/>
            </a:endParaRP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Реализованы так же мероприятия, предусмотренные планом противодействия коррупции в Пышминском городском округе, содержащие:</a:t>
            </a: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- нормативно-правовое и организационное обеспечение антикоррупционной деятельности;</a:t>
            </a: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- выявление коррупционных рисков и их устранение;	</a:t>
            </a: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- мониторинг соблюдения ограничений и запретов, требований о предотвращении или урегулировании конфликта интересов, а также исполнения обязанностей, установленных в целях противодействия коррупции;</a:t>
            </a: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- взаимодействие с институтами гражданского общества и гражданами;</a:t>
            </a:r>
          </a:p>
          <a:p>
            <a:pPr marL="88900" indent="0" algn="just">
              <a:buNone/>
            </a:pPr>
            <a:r>
              <a:rPr lang="ru-RU" sz="1800" dirty="0" smtClean="0">
                <a:latin typeface="Liberation Serif" pitchFamily="18" charset="0"/>
              </a:rPr>
              <a:t>- обеспечение доступности информации о противодействии коррупции.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комиссии по координации работы по противодействию коррупции в 2022 году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271" y="628057"/>
            <a:ext cx="115983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0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240665"/>
            <a:ext cx="11557066" cy="960606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по соблюдению требований к служебному поведению и урегулированию конфликта интересов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44386" y="1491261"/>
            <a:ext cx="1153093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Постановлением администрации  Пышминского городского округа  от 24.01.2019 №  38 создана комиссия по соблюдению требований к служебному поведению руководителей муниципальных предприятий и муниципальных учреждений Пышминского городского округа и урегулированию конфликта интересов.   </a:t>
            </a:r>
            <a:endParaRPr lang="ru-RU" dirty="0" smtClean="0">
              <a:latin typeface="Liberation Serif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В отчетном периоде в администрации Пышминского городского округа проведено 5 заседаний комиссии по соблюдению требований к служебному поведению и урегулированию конфликта интересов, на которых рассмотрены материалы в отношении 11 муниципальных служащих.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Комиссии по соблюдению требований к служебному поведению и урегулированию конфликта интересов созданы  во всех муниципальных организациях  Пышминского городского округа.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8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499" y="1226918"/>
            <a:ext cx="11553019" cy="452723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Должностными лицами, ответственными за работу по профилактике коррупционных и иных правонарушений органов местного самоуправления, приняты меры, направленные на обеспечение соблюдения муниципальными служащими ограничений и запретов, требований о предотвращении или урегулировании конфликта интересов, а также исполнения обязанностей, установленных в целях противодействия коррупции;</a:t>
            </a:r>
          </a:p>
          <a:p>
            <a:pPr algn="just"/>
            <a:endParaRPr lang="ru-RU" sz="18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В целях обеспечения соблюдения запретов, ограничений и требований, установленных в целях противодействия коррупции, реализованы предусмотренные </a:t>
            </a:r>
            <a:r>
              <a:rPr lang="ru-RU" sz="1800" dirty="0" err="1" smtClean="0">
                <a:latin typeface="Liberation Serif" pitchFamily="18" charset="0"/>
                <a:cs typeface="Times New Roman" pitchFamily="18" charset="0"/>
              </a:rPr>
              <a:t>антикоррупционным</a:t>
            </a:r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законодательством мероприятия, в том числе касающиеся работы с уведомлениями о выполнении иной оплачиваемой работы, об обращениях в целях склонения к совершению коррупционных правонарушений, о возникновении личной заинтересованности при исполнении должностных обязанностей, которая приводит или может привести к конфликту интересов;</a:t>
            </a:r>
          </a:p>
          <a:p>
            <a:pPr algn="just"/>
            <a:endParaRPr lang="ru-RU" sz="1800" dirty="0" smtClean="0">
              <a:latin typeface="Liberation Serif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За отчетный период  2022 года об иной оплачиваемой работе уведомили  10 муниципальных служащих (2021 год – 11). По результатам рассмотрения указанных уведомлений не установлено нарушений положений антикоррупционного законодательства.</a:t>
            </a:r>
            <a:endParaRPr lang="ru-RU" sz="1800" dirty="0"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49301"/>
            <a:ext cx="11250706" cy="105058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6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Обеспечено выполнение требований законодательства о предотвращении и урегулировании конфликта интересов на муниципальной  службе;</a:t>
            </a:r>
          </a:p>
          <a:p>
            <a:pPr marL="179388" indent="0"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  В 2022 году от муниципальных  служащих Пышминского городского округа  уведомления представителям нанимателя о возможном возникновении конфликта интересов не поступали;</a:t>
            </a:r>
          </a:p>
          <a:p>
            <a:pPr marL="179388" indent="0"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  Проводятся индивидуальные беседы  при приёме граждан на муниципальную службу в администрацию Пышминского городского округа  в целях формирования у муниципальных  служащих нетерпимого отношения к дарению им подарков в связи с их должностным положением или в связи с исполнением ими служебных обязанностей;</a:t>
            </a:r>
          </a:p>
          <a:p>
            <a:pPr marL="179388" indent="0"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  За отчетный период уведомлений о получении ими подарка в связи с их должностным положением или в связи с исполнением служебных обязанностей не поступало</a:t>
            </a:r>
            <a:r>
              <a:rPr lang="ru-RU" sz="1800" dirty="0" smtClean="0"/>
              <a:t>;</a:t>
            </a:r>
          </a:p>
          <a:p>
            <a:pPr marL="179388" indent="0"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  В 2022 году уведомлений от должностных лиц о фактах обращений в целях склонения их к совершению коррупционных правонарушений не поступало.</a:t>
            </a:r>
          </a:p>
          <a:p>
            <a:pPr marL="179388" indent="0" algn="just"/>
            <a:r>
              <a:rPr lang="ru-RU" sz="1800" dirty="0" smtClean="0">
                <a:latin typeface="Liberation Serif" pitchFamily="18" charset="0"/>
                <a:cs typeface="Times New Roman" pitchFamily="18" charset="0"/>
              </a:rPr>
              <a:t>   В 2022 году с муниципальными служащими, впервые поступившимися на муниципальную службу, проведены учебы  по направлению противодействия коррупции (конфликт интересов на муниципальной службе).</a:t>
            </a:r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55811" y="331694"/>
            <a:ext cx="11214847" cy="9681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 по противодействию коррупции в органах местного самоуправления Пышминского городского округа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iberation Serif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8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564</TotalTime>
  <Words>2436</Words>
  <Application>Microsoft Office PowerPoint</Application>
  <PresentationFormat>Произвольный</PresentationFormat>
  <Paragraphs>126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О результатах работы по противодействию коррупции в 2022 году</vt:lpstr>
      <vt:lpstr>Правовое регулирование антикоррупционных механизмов </vt:lpstr>
      <vt:lpstr>Проведение антикоррупционной экспертизы  </vt:lpstr>
      <vt:lpstr>Комиссия по координации работы по противодействию коррупции </vt:lpstr>
      <vt:lpstr>Работа комиссии по координации работы по противодействию коррупции в 2022 году </vt:lpstr>
      <vt:lpstr>Мероприятия комиссии по координации работы по противодействию коррупции в 2022 году </vt:lpstr>
      <vt:lpstr>Комиссия по соблюдению требований к служебному поведению и урегулированию конфликта интересов </vt:lpstr>
      <vt:lpstr>Реализация мер по противодействию коррупции в органах местного самоуправления Пышминского городского округа </vt:lpstr>
      <vt:lpstr>Реализация мер по противодействию коррупции в органах местного самоуправления Пышминского городского округа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развитии структур гражданского общества на территории Пышминского городского округа.  Об обеспечении открытости деятельности администрации Пышминского городского округа, главы Пышминского городского округа</dc:title>
  <dc:creator>Даша</dc:creator>
  <cp:lastModifiedBy>user</cp:lastModifiedBy>
  <cp:revision>70</cp:revision>
  <dcterms:created xsi:type="dcterms:W3CDTF">2018-07-25T05:09:10Z</dcterms:created>
  <dcterms:modified xsi:type="dcterms:W3CDTF">2023-01-27T04:39:33Z</dcterms:modified>
</cp:coreProperties>
</file>